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71" r:id="rId2"/>
    <p:sldId id="277" r:id="rId3"/>
    <p:sldId id="279" r:id="rId4"/>
    <p:sldId id="294" r:id="rId5"/>
    <p:sldId id="268" r:id="rId6"/>
    <p:sldId id="280" r:id="rId7"/>
    <p:sldId id="281" r:id="rId8"/>
    <p:sldId id="282" r:id="rId9"/>
    <p:sldId id="288" r:id="rId10"/>
    <p:sldId id="289" r:id="rId11"/>
    <p:sldId id="290" r:id="rId12"/>
    <p:sldId id="291" r:id="rId13"/>
    <p:sldId id="292" r:id="rId14"/>
    <p:sldId id="293" r:id="rId15"/>
  </p:sldIdLst>
  <p:sldSz cx="12192000" cy="6858000"/>
  <p:notesSz cx="7099300" cy="10234613"/>
  <p:embeddedFontLst>
    <p:embeddedFont>
      <p:font typeface="Albert Sans" panose="020B0604020202020204" charset="0"/>
      <p:regular r:id="rId17"/>
      <p:bold r:id="rId18"/>
      <p:italic r:id="rId19"/>
      <p:boldItalic r:id="rId20"/>
    </p:embeddedFont>
    <p:embeddedFont>
      <p:font typeface="Albert Sans SemiBold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5F8"/>
    <a:srgbClr val="61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5" autoAdjust="0"/>
    <p:restoredTop sz="96590" autoAdjust="0"/>
  </p:normalViewPr>
  <p:slideViewPr>
    <p:cSldViewPr snapToGrid="0" showGuides="1">
      <p:cViewPr varScale="1">
        <p:scale>
          <a:sx n="110" d="100"/>
          <a:sy n="110" d="100"/>
        </p:scale>
        <p:origin x="56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CE479C-8473-5649-B36A-750E7B20C633}" type="datetimeFigureOut">
              <a:rPr lang="de-DE" smtClean="0"/>
              <a:t>16.04.2024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8CE2BE3-FDEB-B245-8AD9-FE155515E7D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96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6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7BBDAD-58CA-FBFC-962B-8788EF0E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465" y="550977"/>
            <a:ext cx="3033077" cy="136769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02AF2BB-2CD2-4D94-98F3-D812D58D6819}"/>
              </a:ext>
            </a:extLst>
          </p:cNvPr>
          <p:cNvSpPr/>
          <p:nvPr userDrawn="1"/>
        </p:nvSpPr>
        <p:spPr>
          <a:xfrm>
            <a:off x="436880" y="5786120"/>
            <a:ext cx="1686560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lbert Sans" pitchFamily="2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latin typeface="Albert Sans" pitchFamily="2" charset="0"/>
              </a:defRPr>
            </a:lvl1pPr>
          </a:lstStyle>
          <a:p>
            <a:fld id="{5B7AFE83-4F19-462B-9CDE-B0F73FB92808}" type="datetime1">
              <a:rPr lang="de-DE" smtClean="0"/>
              <a:t>16.04.2024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latin typeface="Albert Sans" pitchFamily="2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</p:spTree>
    <p:extLst>
      <p:ext uri="{BB962C8B-B14F-4D97-AF65-F5344CB8AC3E}">
        <p14:creationId xmlns:p14="http://schemas.microsoft.com/office/powerpoint/2010/main" val="233274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4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640E49-9379-41A3-8ECE-DB18F4715D8E}" type="datetime1">
              <a:rPr lang="de-DE" smtClean="0"/>
              <a:pPr/>
              <a:t>16.04.2024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marR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6D148F8-63C5-46C5-A34B-F98FD4597797}"/>
              </a:ext>
            </a:extLst>
          </p:cNvPr>
          <p:cNvSpPr/>
          <p:nvPr userDrawn="1"/>
        </p:nvSpPr>
        <p:spPr>
          <a:xfrm>
            <a:off x="9571216" y="-1026339"/>
            <a:ext cx="4300683" cy="4300683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954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09D31D-F38C-EEB6-B21C-18608CCD2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fld id="{9CF1BF0E-C4E2-4891-8B35-B665088FCB7D}" type="datetime1">
              <a:rPr lang="de-DE" smtClean="0"/>
              <a:t>16.04.2024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9ABC20-F75F-4E1D-BD15-DBC9D690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968FB3-E8DB-458A-A4F8-BFA34FFE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FD1DD12-F043-4583-B836-133EAD4FE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603" y="554646"/>
            <a:ext cx="3016801" cy="1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bg>
      <p:bgPr>
        <a:solidFill>
          <a:srgbClr val="619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62475E-C213-438E-BB37-4F3ED8A69BD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C936E9E-59F5-471F-A631-941270C81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6" t="-45931" r="12815" b="123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5E9D18-F2CB-4662-8EBA-659941955F9A}"/>
                </a:ext>
              </a:extLst>
            </p:cNvPr>
            <p:cNvSpPr/>
            <p:nvPr userDrawn="1"/>
          </p:nvSpPr>
          <p:spPr>
            <a:xfrm>
              <a:off x="0" y="2168872"/>
              <a:ext cx="12192000" cy="2695227"/>
            </a:xfrm>
            <a:prstGeom prst="rect">
              <a:avLst/>
            </a:prstGeom>
            <a:gradFill flip="none" rotWithShape="1">
              <a:gsLst>
                <a:gs pos="0">
                  <a:srgbClr val="619ECF">
                    <a:alpha val="0"/>
                  </a:srgbClr>
                </a:gs>
                <a:gs pos="86000">
                  <a:srgbClr val="619E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Albert Sans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ABACE3-7650-415C-BEB6-3AC3C3EFBBC7}"/>
                </a:ext>
              </a:extLst>
            </p:cNvPr>
            <p:cNvSpPr/>
            <p:nvPr userDrawn="1"/>
          </p:nvSpPr>
          <p:spPr>
            <a:xfrm>
              <a:off x="0" y="4162772"/>
              <a:ext cx="6838950" cy="2695227"/>
            </a:xfrm>
            <a:prstGeom prst="rect">
              <a:avLst/>
            </a:prstGeom>
            <a:gradFill flip="none" rotWithShape="1">
              <a:gsLst>
                <a:gs pos="75000">
                  <a:srgbClr val="002060">
                    <a:alpha val="0"/>
                  </a:srgbClr>
                </a:gs>
                <a:gs pos="100000">
                  <a:schemeClr val="accent1">
                    <a:lumMod val="100000"/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  <a:latin typeface="Albert Sans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716"/>
            <a:ext cx="9561843" cy="2133473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lbert Sans" pitchFamily="2" charset="0"/>
              </a:defRPr>
            </a:lvl1pPr>
          </a:lstStyle>
          <a:p>
            <a:fld id="{9508A984-EFA6-4ABD-919A-A9FB76A14789}" type="datetime1">
              <a:rPr lang="de-DE" smtClean="0"/>
              <a:t>16.04.2024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lbert Sans" pitchFamily="2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CBD1EB-984B-43BE-9711-A80AE54FB0C1}"/>
              </a:ext>
            </a:extLst>
          </p:cNvPr>
          <p:cNvSpPr txBox="1"/>
          <p:nvPr userDrawn="1"/>
        </p:nvSpPr>
        <p:spPr>
          <a:xfrm rot="16200000">
            <a:off x="11150600" y="21844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latin typeface="Albert Sans" pitchFamily="2" charset="0"/>
              </a:rPr>
              <a:t>Foto: Gregor Hübl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97F438F-8AFB-4F77-B370-9432B72DF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603" y="554646"/>
            <a:ext cx="3016801" cy="1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3F2ED0D-59AA-1DCB-151E-733D18A5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10954833" cy="416739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B3FC9CDE-4414-3EAA-F594-B1C3BC6D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864DA7-6C02-419E-8405-6BE90083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t>16.04.2024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BD6E6C-07E6-4F88-B45C-2056E3E3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/ Lehrstuhl / Dezernat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0C6C7F-0833-4D5B-A2C2-173B6B3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401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2830F-D331-528E-5294-480952523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5202867" cy="416739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D6858F6-5929-23CF-45F8-6B80487D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D947893-609E-4FD1-A221-D8EA9C77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F5F7-FBF1-443B-9947-CF3918B31ED7}" type="datetime1">
              <a:rPr lang="de-DE" smtClean="0"/>
              <a:t>16.04.2024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E977AD6-F42B-468B-AD89-A2B1DA6E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Institut / Lehrstuhl / Dezernat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764AD6-4554-4A6B-9E6D-4A13162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9DA8AEF-4502-44C8-BCAE-522C934A6EA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38271" y="1930624"/>
            <a:ext cx="5202867" cy="416739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850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2830F-D331-528E-5294-480952523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5181600" cy="416739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CA0A4F3-F587-7736-0D65-8C49FA103C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925638"/>
            <a:ext cx="6096000" cy="416718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Hier können Sie ein Bild einfügen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89688D5-31CC-8F2D-A204-458401BB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300D5A-2358-4BDE-8AD0-414C4ED61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6088A7-B90F-420A-8E66-8D0FF32A9A66}" type="datetime1">
              <a:rPr lang="de-DE" smtClean="0"/>
              <a:pPr/>
              <a:t>16.04.2024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94070B-692A-47CC-9F84-5FC408B78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Institut / Lehrstuhl / Dezernat 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6F22E22-B305-4BA3-A40C-CD4F970AE3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C21017-6096-429D-B5EA-A79AA139C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Bildnachweis</a:t>
            </a:r>
          </a:p>
        </p:txBody>
      </p:sp>
    </p:spTree>
    <p:extLst>
      <p:ext uri="{BB962C8B-B14F-4D97-AF65-F5344CB8AC3E}">
        <p14:creationId xmlns:p14="http://schemas.microsoft.com/office/powerpoint/2010/main" val="65826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09D31D-F38C-EEB6-B21C-18608CCD2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202613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E2233-BC02-4692-A2EE-F8906B800895}" type="datetime1">
              <a:rPr lang="de-DE" smtClean="0"/>
              <a:t>16.04.2024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9C29918-CB2F-4B95-8F78-CDB747560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825" y="6137764"/>
            <a:ext cx="1366153" cy="6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846603"/>
            <a:ext cx="8202612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4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3F1B8E-C7B0-4BC0-A26F-A8AA52BED294}" type="datetime1">
              <a:rPr lang="de-DE" smtClean="0"/>
              <a:pPr/>
              <a:t>16.04.2024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32A2A40-5F05-4D0F-A092-D8D65B262210}"/>
              </a:ext>
            </a:extLst>
          </p:cNvPr>
          <p:cNvSpPr/>
          <p:nvPr userDrawn="1"/>
        </p:nvSpPr>
        <p:spPr>
          <a:xfrm>
            <a:off x="9571216" y="-1026339"/>
            <a:ext cx="4300683" cy="4300683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67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.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09D31D-F38C-EEB6-B21C-18608CCD2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B3EA6A-073E-4897-BB13-6F337A8F6B33}" type="datetime1">
              <a:rPr lang="de-DE" smtClean="0"/>
              <a:t>16.04.2024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D4CF2CF-DA22-47FD-B9AC-5AD97AF32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825" y="6137764"/>
            <a:ext cx="1366153" cy="6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470D71-D16E-50A0-925D-BA830252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F9142C-32A3-29E3-FA58-AB5F5D1D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922400"/>
            <a:ext cx="10953538" cy="4170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9B9DB8-3727-FEA1-3D37-DE24327B5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6227" y="6323366"/>
            <a:ext cx="1221711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fld id="{0CDE434B-56C1-4192-9646-A540D98173F3}" type="datetime1">
              <a:rPr lang="de-DE" smtClean="0"/>
              <a:pPr/>
              <a:t>16.04.2024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071991-F9E6-D3A5-AE88-C9E13C74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3366"/>
            <a:ext cx="2743200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1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25F8F00-DDB6-EAC2-94F0-6E3DE7068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360" y="6323366"/>
            <a:ext cx="5169436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International Officer / Abteilung 93 / Leonie Tillmanns und Matthias Kirste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F3BDEE-35A9-44DE-B226-BF27396B4EF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22141" y="6136103"/>
            <a:ext cx="1373522" cy="6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0" r:id="rId4"/>
    <p:sldLayoutId id="2147483660" r:id="rId5"/>
    <p:sldLayoutId id="2147483652" r:id="rId6"/>
    <p:sldLayoutId id="2147483651" r:id="rId7"/>
    <p:sldLayoutId id="2147483664" r:id="rId8"/>
    <p:sldLayoutId id="2147483662" r:id="rId9"/>
    <p:sldLayoutId id="2147483665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accent1"/>
          </a:solidFill>
          <a:latin typeface="Albert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1pPr>
      <a:lvl2pPr marL="446400" indent="-228600" algn="l" defTabSz="73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2pPr>
      <a:lvl3pPr marL="675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3pPr>
      <a:lvl4pPr marL="88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4pPr>
      <a:lvl5pPr marL="1121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rtal.uni-koeln.de/international/studium-im-ausland/foerdermoeglichkeiten-ausland/promo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ni-koeln.de/international/studium-im-ausland/auslandsaufenthalt-mit-kindern" TargetMode="External"/><Relationship Id="rId2" Type="http://schemas.openxmlformats.org/officeDocument/2006/relationships/hyperlink" Target="https://portal.uni-koeln.de/international/studium-im-ausland/foerdermoeglichkeiten-ausland/foerderung-von-auslandsaufenthalten-fuer-studierende-mit-besonderer-beduerftigkei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h.vanravenstein@verw.uni-koeln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prachlabor.phil-fak.uni-koeln.de/service-fuer-studierende/daad-sprachzeugnis/termine-und-testanmeldu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DFFCBE-9191-4B22-8E32-31255A99FE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6918" y="6308734"/>
            <a:ext cx="1221711" cy="244830"/>
          </a:xfrm>
        </p:spPr>
        <p:txBody>
          <a:bodyPr/>
          <a:lstStyle/>
          <a:p>
            <a:r>
              <a:rPr lang="de-DE" dirty="0"/>
              <a:t>16.04.2024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B6480E-DA97-4343-9202-A7A2E9896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4DB305F-E41F-4488-BC5D-7CD895CD1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1" y="1462810"/>
            <a:ext cx="9561843" cy="2133241"/>
          </a:xfrm>
        </p:spPr>
        <p:txBody>
          <a:bodyPr/>
          <a:lstStyle/>
          <a:p>
            <a:r>
              <a:rPr lang="de-DE" dirty="0"/>
              <a:t>Das PROMOS-Stipendienprogramm 2024</a:t>
            </a: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AB39A9C2-0C8E-4F25-96CE-7C70A01D9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3991632"/>
            <a:ext cx="9561843" cy="934634"/>
          </a:xfrm>
        </p:spPr>
        <p:txBody>
          <a:bodyPr/>
          <a:lstStyle/>
          <a:p>
            <a:r>
              <a:rPr lang="de-DE" dirty="0"/>
              <a:t>Infoveranstaltung zum PROMOS-Programm, Bewerbung und Ablauf</a:t>
            </a:r>
          </a:p>
          <a:p>
            <a:r>
              <a:rPr lang="de-DE" dirty="0"/>
              <a:t>16. April 2024</a:t>
            </a:r>
          </a:p>
        </p:txBody>
      </p:sp>
    </p:spTree>
    <p:extLst>
      <p:ext uri="{BB962C8B-B14F-4D97-AF65-F5344CB8AC3E}">
        <p14:creationId xmlns:p14="http://schemas.microsoft.com/office/powerpoint/2010/main" val="185075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323" y="1627734"/>
            <a:ext cx="10954833" cy="2540326"/>
          </a:xfrm>
        </p:spPr>
        <p:txBody>
          <a:bodyPr/>
          <a:lstStyle/>
          <a:p>
            <a:r>
              <a:rPr lang="de-DE" altLang="de-DE" sz="1800" dirty="0"/>
              <a:t>Bei allen Förderlinien – außer den Wettbewerbsreisen:  Einmalige </a:t>
            </a:r>
            <a:r>
              <a:rPr lang="de-DE" altLang="de-DE" sz="1800" b="1" dirty="0"/>
              <a:t>Reisekostenpauschale</a:t>
            </a:r>
            <a:r>
              <a:rPr lang="de-DE" altLang="de-DE" sz="1800" dirty="0"/>
              <a:t> nach der DAAD Länderliste (PROMOS-Fördersätze 2024 siehe Homepage)</a:t>
            </a:r>
          </a:p>
          <a:p>
            <a:r>
              <a:rPr lang="de-DE" altLang="de-DE" sz="1800" dirty="0"/>
              <a:t>Bei den Förderlinien Abschlussarbeiten und Studium:</a:t>
            </a:r>
            <a:br>
              <a:rPr lang="de-DE" altLang="de-DE" sz="1800" dirty="0"/>
            </a:br>
            <a:r>
              <a:rPr lang="de-DE" altLang="de-DE" sz="1800" dirty="0"/>
              <a:t>Zusätzlich zur Reisekostenpauschale eine monatliche</a:t>
            </a:r>
            <a:r>
              <a:rPr lang="de-DE" altLang="de-DE" sz="1800" b="1" dirty="0"/>
              <a:t> Teilstipendienrate </a:t>
            </a:r>
            <a:r>
              <a:rPr lang="de-DE" altLang="de-DE" sz="1800" dirty="0"/>
              <a:t>zwischen 350-550 € </a:t>
            </a:r>
          </a:p>
          <a:p>
            <a:r>
              <a:rPr lang="de-DE" altLang="de-DE" sz="1800" dirty="0"/>
              <a:t>Bei der Förderlinie Fachkurse:</a:t>
            </a:r>
            <a:br>
              <a:rPr lang="de-DE" altLang="de-DE" sz="1800" dirty="0"/>
            </a:br>
            <a:r>
              <a:rPr lang="de-DE" altLang="de-DE" sz="1800" dirty="0"/>
              <a:t>Zusätzlich zur Reisekostenpauschale eine einmalige </a:t>
            </a:r>
            <a:r>
              <a:rPr lang="de-DE" altLang="de-DE" sz="1800" b="1" dirty="0"/>
              <a:t>Kurspauschale</a:t>
            </a:r>
            <a:r>
              <a:rPr lang="de-DE" altLang="de-DE" sz="1800" dirty="0"/>
              <a:t> von 500 €</a:t>
            </a:r>
          </a:p>
          <a:p>
            <a:pPr marL="0" indent="0">
              <a:buNone/>
            </a:pPr>
            <a:r>
              <a:rPr lang="de-DE" altLang="de-DE" sz="1800" dirty="0">
                <a:solidFill>
                  <a:srgbClr val="FF0000"/>
                </a:solidFill>
              </a:rPr>
              <a:t>Für Studierende mit besonderen Bedarfen können </a:t>
            </a:r>
            <a:r>
              <a:rPr lang="de-DE" altLang="de-DE" sz="1800" b="1" dirty="0">
                <a:solidFill>
                  <a:srgbClr val="FF0000"/>
                </a:solidFill>
              </a:rPr>
              <a:t>Sondermittel bis zu 10 000 € </a:t>
            </a:r>
            <a:r>
              <a:rPr lang="de-DE" altLang="de-DE" sz="1800" dirty="0">
                <a:solidFill>
                  <a:srgbClr val="FF0000"/>
                </a:solidFill>
              </a:rPr>
              <a:t>beantragt werden!</a:t>
            </a:r>
          </a:p>
          <a:p>
            <a:pPr marL="0" indent="0">
              <a:buNone/>
            </a:pPr>
            <a:endParaRPr lang="de-DE" alt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376760"/>
            <a:ext cx="10954833" cy="715184"/>
          </a:xfrm>
        </p:spPr>
        <p:txBody>
          <a:bodyPr/>
          <a:lstStyle/>
          <a:p>
            <a:r>
              <a:rPr lang="de-DE" dirty="0"/>
              <a:t>5. Stipendienhöhe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4558" y="254352"/>
            <a:ext cx="9600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543198"/>
            <a:ext cx="6676396" cy="36296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1800" b="1" dirty="0"/>
              <a:t>Bewerbungsfrist</a:t>
            </a:r>
            <a:r>
              <a:rPr lang="de-DE" altLang="de-DE" sz="1800" dirty="0"/>
              <a:t> 15.05.2024 für Projekte zwischen dem 01.07.2024 und dem 31.12.2024 beginnen. 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Bewerbung über das </a:t>
            </a:r>
            <a:r>
              <a:rPr lang="de-DE" altLang="de-DE" sz="1800" b="1" dirty="0"/>
              <a:t>Online-Bewerbungsformular </a:t>
            </a:r>
            <a:r>
              <a:rPr lang="de-DE" altLang="de-DE" sz="1800" dirty="0"/>
              <a:t>auf unserer Homepage</a:t>
            </a:r>
          </a:p>
          <a:p>
            <a:pPr>
              <a:lnSpc>
                <a:spcPct val="90000"/>
              </a:lnSpc>
            </a:pPr>
            <a:r>
              <a:rPr lang="de-DE" altLang="de-DE" sz="1800" b="1" dirty="0"/>
              <a:t>Einheitliche und kurze Benennung der Dokumente </a:t>
            </a:r>
            <a:r>
              <a:rPr lang="de-DE" altLang="de-DE" sz="1800" dirty="0"/>
              <a:t>(ohne Sonderzeichen), z. B. für den Lebenslauf CV_Nachname</a:t>
            </a:r>
            <a:endParaRPr lang="de-DE" altLang="de-DE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1800" b="1" dirty="0"/>
              <a:t>Ergebnisse/Vergabe: </a:t>
            </a:r>
            <a:r>
              <a:rPr lang="de-DE" altLang="de-DE" sz="1800" dirty="0"/>
              <a:t>Ca. 8-10 Wochen nach Bewerbungsschluss wird Ihnen die Entscheidung der PROMOS-Auswahlkommission per Email mitgeteilt. 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In der Auswahlkommission ist jede der 6 Fakultäten durch eine Professorin/einen Professor vertreten.</a:t>
            </a:r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altLang="de-DE" sz="1800" dirty="0">
              <a:solidFill>
                <a:srgbClr val="336699"/>
              </a:solidFill>
            </a:endParaRPr>
          </a:p>
          <a:p>
            <a:pPr>
              <a:lnSpc>
                <a:spcPct val="90000"/>
              </a:lnSpc>
            </a:pPr>
            <a:endParaRPr lang="de-DE" altLang="de-DE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de-DE" altLang="de-DE" sz="1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US" alt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376760"/>
            <a:ext cx="10954833" cy="1215630"/>
          </a:xfrm>
        </p:spPr>
        <p:txBody>
          <a:bodyPr/>
          <a:lstStyle/>
          <a:p>
            <a:r>
              <a:rPr lang="de-DE" dirty="0"/>
              <a:t>6. Das Bewerbungsverfahren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668796" y="1958725"/>
            <a:ext cx="4064025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dirty="0"/>
              <a:t>Weitere Informationen entnehmen Sie bitte unserer PROMOS - Homepage: </a:t>
            </a:r>
          </a:p>
          <a:p>
            <a:pPr>
              <a:lnSpc>
                <a:spcPct val="90000"/>
              </a:lnSpc>
            </a:pPr>
            <a:endParaRPr lang="de-DE" altLang="de-DE" sz="1400" dirty="0"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de-DE" altLang="de-DE" sz="1400" dirty="0">
                <a:hlinkClick r:id="rId2"/>
              </a:rPr>
              <a:t>https://portal.uni-koeln.de/international/studium-im-ausland/foerdermoeglichkeiten-ausland/promos</a:t>
            </a:r>
            <a:r>
              <a:rPr lang="de-DE" altLang="de-DE" sz="1400" dirty="0"/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1138" y="2464095"/>
            <a:ext cx="960000" cy="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6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846" y="1608529"/>
            <a:ext cx="10954833" cy="332795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de-DE" altLang="de-DE" sz="1800" u="sng" dirty="0"/>
              <a:t>Versicherungsschutz</a:t>
            </a:r>
            <a:r>
              <a:rPr lang="de-DE" altLang="de-DE" sz="1800" dirty="0"/>
              <a:t>: Kümmern Sie sich selbständig um einen ausreichenden Versicherungsschutz für die gesamte Dauer Ihres Auslandsprojekts! </a:t>
            </a:r>
          </a:p>
          <a:p>
            <a:pPr algn="just">
              <a:lnSpc>
                <a:spcPct val="90000"/>
              </a:lnSpc>
            </a:pPr>
            <a:r>
              <a:rPr lang="de-DE" altLang="de-DE" sz="1800" dirty="0"/>
              <a:t>Im Falle einer PROMOS-Förderung können Sie an der Gruppenversicherung des DAAD teilnehmen.</a:t>
            </a:r>
          </a:p>
          <a:p>
            <a:pPr algn="just">
              <a:lnSpc>
                <a:spcPct val="90000"/>
              </a:lnSpc>
            </a:pPr>
            <a:r>
              <a:rPr lang="de-DE" altLang="de-DE" sz="1800" dirty="0"/>
              <a:t>Der parallele Erhalt weiterer Stipendien ist in vielen Fällen nicht möglich. Sollten Sie weitere Stipendien beantragen oder erhalten, ist dies unverzüglich mit der Abteilung 93 abzustimmen.</a:t>
            </a:r>
          </a:p>
          <a:p>
            <a:pPr algn="just">
              <a:lnSpc>
                <a:spcPct val="90000"/>
              </a:lnSpc>
            </a:pPr>
            <a:r>
              <a:rPr lang="de-DE" altLang="de-DE" sz="1800" dirty="0"/>
              <a:t>Sollten Sie ein PROMOS-Stipendium erhalten, wird Ihnen die Summe in zwei Raten ausgezahlt.</a:t>
            </a:r>
          </a:p>
          <a:p>
            <a:pPr algn="just">
              <a:lnSpc>
                <a:spcPct val="90000"/>
              </a:lnSpc>
            </a:pPr>
            <a:r>
              <a:rPr lang="de-DE" altLang="de-DE" sz="1800" u="sng" dirty="0"/>
              <a:t>Anerkennung</a:t>
            </a:r>
            <a:r>
              <a:rPr lang="de-DE" altLang="de-DE" sz="1800" dirty="0"/>
              <a:t>: Kümmern Sie sich vor der Ausreise um die Anerkennung der im Ausland erbrachten Studienleistung. Setzen Sie sich hierfür mit dem für Sie zuständigen Prüfungsamt in Verbindung!</a:t>
            </a:r>
          </a:p>
          <a:p>
            <a:pPr algn="just">
              <a:lnSpc>
                <a:spcPct val="90000"/>
              </a:lnSpc>
            </a:pPr>
            <a:r>
              <a:rPr lang="de-DE" altLang="de-DE" sz="1800" dirty="0"/>
              <a:t>Nutzen Sie das Beratungsangebot der Abt. 93 vor dem Ablauf der Bewerbungsfrist </a:t>
            </a:r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alt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376760"/>
            <a:ext cx="10954833" cy="1215630"/>
          </a:xfrm>
        </p:spPr>
        <p:txBody>
          <a:bodyPr/>
          <a:lstStyle/>
          <a:p>
            <a:r>
              <a:rPr lang="de-DE" dirty="0"/>
              <a:t>7. Hinweise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8731" y="6358825"/>
            <a:ext cx="5169436" cy="244830"/>
          </a:xfrm>
        </p:spPr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flipH="1">
            <a:off x="273931" y="1411420"/>
            <a:ext cx="27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Textfeld 7"/>
          <p:cNvSpPr txBox="1"/>
          <p:nvPr/>
        </p:nvSpPr>
        <p:spPr>
          <a:xfrm flipH="1">
            <a:off x="222618" y="3506190"/>
            <a:ext cx="20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365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432839"/>
            <a:ext cx="9682364" cy="478016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altLang="de-DE" sz="1800" dirty="0"/>
              <a:t>Unter besonderen Umständen gibt es die Möglichkeit, weitere Stipendien zu beantragen.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de-DE" sz="1800" dirty="0"/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000" b="1" dirty="0"/>
              <a:t>Stipendium für Studierende mit besonderer Bedürftigkeit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Bewerbung ganzjährig möglich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Siehe dazu: </a:t>
            </a:r>
            <a:br>
              <a:rPr lang="de-DE" altLang="de-DE" sz="1400" dirty="0"/>
            </a:br>
            <a:r>
              <a:rPr lang="de-DE" altLang="de-DE" sz="1400" dirty="0">
                <a:solidFill>
                  <a:schemeClr val="accent1"/>
                </a:solidFill>
                <a:hlinkClick r:id="rId2"/>
              </a:rPr>
              <a:t>https://portal.uni-koeln.de/international/studium-im-ausland/foerdermoeglichkeiten-ausland/foerderung-von-auslandsaufenthalten-fuer-studierende-mit-besonderer-beduerftigkeit</a:t>
            </a:r>
            <a:endParaRPr lang="de-DE" altLang="de-DE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de-DE" altLang="de-DE" sz="1800" dirty="0"/>
          </a:p>
          <a:p>
            <a:pPr marL="0" indent="0">
              <a:lnSpc>
                <a:spcPct val="90000"/>
              </a:lnSpc>
              <a:buNone/>
            </a:pPr>
            <a:r>
              <a:rPr lang="de-DE" altLang="de-DE" sz="2000" b="1" dirty="0"/>
              <a:t>Stipendium für Studierende mit Kind(ern)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Bewerbung ganzjährig möglich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Siehe dazu: </a:t>
            </a:r>
            <a:br>
              <a:rPr lang="de-DE" altLang="de-DE" sz="1800" dirty="0"/>
            </a:br>
            <a:r>
              <a:rPr lang="de-DE" altLang="de-DE" sz="1400" dirty="0">
                <a:hlinkClick r:id="rId3"/>
              </a:rPr>
              <a:t>https://portal.uni-koeln.de/international/studium-im-ausland/auslandsaufenthalt-mit-kindern</a:t>
            </a:r>
            <a:endParaRPr lang="de-DE" altLang="de-DE" sz="1400" dirty="0"/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altLang="de-DE" sz="1800" dirty="0"/>
          </a:p>
          <a:p>
            <a:pPr>
              <a:lnSpc>
                <a:spcPct val="90000"/>
              </a:lnSpc>
            </a:pPr>
            <a:endParaRPr lang="de-DE" alt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376760"/>
            <a:ext cx="10954833" cy="945720"/>
          </a:xfrm>
        </p:spPr>
        <p:txBody>
          <a:bodyPr/>
          <a:lstStyle/>
          <a:p>
            <a:r>
              <a:rPr lang="de-DE" dirty="0"/>
              <a:t>8. Weitere Stipendien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670" y="4164350"/>
            <a:ext cx="1203166" cy="12031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669" y="2083945"/>
            <a:ext cx="1203166" cy="12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DFFCBE-9191-4B22-8E32-31255A99FE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6918" y="6308734"/>
            <a:ext cx="1221711" cy="244830"/>
          </a:xfrm>
        </p:spPr>
        <p:txBody>
          <a:bodyPr/>
          <a:lstStyle/>
          <a:p>
            <a:r>
              <a:rPr lang="de-DE" dirty="0"/>
              <a:t>16.04.2024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B6480E-DA97-4343-9202-A7A2E9896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4DB305F-E41F-4488-BC5D-7CD895CD1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75" y="2309648"/>
            <a:ext cx="9561843" cy="1549065"/>
          </a:xfrm>
        </p:spPr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AB39A9C2-0C8E-4F25-96CE-7C70A01D9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075" y="4144297"/>
            <a:ext cx="6742828" cy="934634"/>
          </a:xfrm>
        </p:spPr>
        <p:txBody>
          <a:bodyPr/>
          <a:lstStyle/>
          <a:p>
            <a:r>
              <a:rPr lang="de-DE" dirty="0"/>
              <a:t>Bei Fragen wenden Sie sich gerne an </a:t>
            </a:r>
            <a:br>
              <a:rPr lang="de-DE" dirty="0"/>
            </a:br>
            <a:r>
              <a:rPr lang="de-DE" u="sng" dirty="0">
                <a:solidFill>
                  <a:schemeClr val="accent2"/>
                </a:solidFill>
                <a:hlinkClick r:id="rId2"/>
              </a:rPr>
              <a:t>h.vanravenstein</a:t>
            </a:r>
            <a:r>
              <a:rPr lang="de-DE" u="sng" dirty="0">
                <a:solidFill>
                  <a:srgbClr val="00A1C0"/>
                </a:solidFill>
                <a:hlinkClick r:id="rId2"/>
              </a:rPr>
              <a:t>@</a:t>
            </a:r>
            <a:r>
              <a:rPr lang="de-DE" u="sng" dirty="0">
                <a:solidFill>
                  <a:schemeClr val="accent2"/>
                </a:solidFill>
                <a:hlinkClick r:id="rId2"/>
              </a:rPr>
              <a:t>verw.uni-koeln.de</a:t>
            </a:r>
            <a:endParaRPr lang="de-DE" u="sng" dirty="0">
              <a:solidFill>
                <a:schemeClr val="accent2"/>
              </a:solidFill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t="5720" r="6227" b="28531"/>
          <a:stretch/>
        </p:blipFill>
        <p:spPr bwMode="auto">
          <a:xfrm>
            <a:off x="10328869" y="329969"/>
            <a:ext cx="1601787" cy="1584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96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Was wird gefördert?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Bewerbungsvoraussetzungen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Auswahlkriterien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Bewerbungsunterlagen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Stipendienhöhe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Bewerbungsverfahren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Hinweise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Weitere Stipendien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45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Das </a:t>
            </a:r>
            <a:r>
              <a:rPr lang="de-DE"/>
              <a:t>PROMOS Stipendienprogramm?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Picture 13" descr="https://www.hbk-bs.de/imperia/md/images/hbk/hbk/studium/international/daad_450-33_hks44-100black_kop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2" y="3474325"/>
            <a:ext cx="3379636" cy="17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DB3580D-2D3F-9844-E4C6-B6C55C1223AD}"/>
              </a:ext>
            </a:extLst>
          </p:cNvPr>
          <p:cNvSpPr txBox="1"/>
          <p:nvPr/>
        </p:nvSpPr>
        <p:spPr>
          <a:xfrm>
            <a:off x="686305" y="1971905"/>
            <a:ext cx="10155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dirty="0"/>
              <a:t>Der Deutsche Akademische Austauschdienst (DAAD) fördert aus Mitteln des Bundesministeriums für Bildung und Forschung (BMBF) das PROMOS-Programm zur Steigerung der Mobilität von Studierenden deutscher Hochschulen.</a:t>
            </a:r>
          </a:p>
        </p:txBody>
      </p:sp>
    </p:spTree>
    <p:extLst>
      <p:ext uri="{BB962C8B-B14F-4D97-AF65-F5344CB8AC3E}">
        <p14:creationId xmlns:p14="http://schemas.microsoft.com/office/powerpoint/2010/main" val="272894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2" y="3227967"/>
            <a:ext cx="11270566" cy="2352287"/>
          </a:xfrm>
        </p:spPr>
        <p:txBody>
          <a:bodyPr/>
          <a:lstStyle/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Das PROMOS Stipendienprogramm – Was wird gefördert?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B3580D-2D3F-9844-E4C6-B6C55C1223AD}"/>
              </a:ext>
            </a:extLst>
          </p:cNvPr>
          <p:cNvSpPr txBox="1"/>
          <p:nvPr/>
        </p:nvSpPr>
        <p:spPr>
          <a:xfrm>
            <a:off x="543692" y="1822680"/>
            <a:ext cx="10582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Projekte, die zwischen dem </a:t>
            </a:r>
            <a:r>
              <a:rPr lang="de-DE" b="1" dirty="0"/>
              <a:t>01.07.2024 </a:t>
            </a:r>
            <a:r>
              <a:rPr lang="de-DE" dirty="0"/>
              <a:t>und dem </a:t>
            </a:r>
            <a:r>
              <a:rPr lang="de-DE" b="1" dirty="0"/>
              <a:t>31.12.2024</a:t>
            </a:r>
            <a:r>
              <a:rPr lang="de-DE" dirty="0"/>
              <a:t> beginnen. Enddatum der Förderung: </a:t>
            </a:r>
            <a:r>
              <a:rPr lang="de-DE" b="1" dirty="0"/>
              <a:t>28.02.2025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38D698-B8A9-C12A-86B9-08236EB42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81" y="2982145"/>
            <a:ext cx="11455377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9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ADDFA-B224-43DA-ABB9-60CD8C6375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8CDF64-0054-4E03-8201-333B234BA3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9728CD29-2C99-465E-AACA-0AA0B2BBBDF9}"/>
              </a:ext>
            </a:extLst>
          </p:cNvPr>
          <p:cNvSpPr txBox="1">
            <a:spLocks/>
          </p:cNvSpPr>
          <p:nvPr/>
        </p:nvSpPr>
        <p:spPr>
          <a:xfrm>
            <a:off x="550862" y="1640711"/>
            <a:ext cx="10742886" cy="401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1pPr>
            <a:lvl2pPr marL="446400" indent="-228600" algn="l" defTabSz="73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2pPr>
            <a:lvl3pPr marL="675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3pPr>
            <a:lvl4pPr marL="88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4pPr>
            <a:lvl5pPr marL="1121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Für Praktika, für die eine individuelle Praktikumsförderung beim DAAD existiert, sollte diese</a:t>
            </a:r>
            <a:r>
              <a:rPr lang="de-DE" sz="1800" b="1" dirty="0"/>
              <a:t> vorrangig in Anspruch</a:t>
            </a:r>
            <a:r>
              <a:rPr lang="de-DE" sz="1800" dirty="0"/>
              <a:t> genommen werden kann. Dies betrifft Praktika an: </a:t>
            </a:r>
          </a:p>
          <a:p>
            <a:r>
              <a:rPr lang="de-DE" sz="1800" dirty="0"/>
              <a:t>EU-Institutionen</a:t>
            </a:r>
          </a:p>
          <a:p>
            <a:r>
              <a:rPr lang="de-DE" sz="1800" dirty="0"/>
              <a:t>UN-Institutionen</a:t>
            </a:r>
          </a:p>
          <a:p>
            <a:r>
              <a:rPr lang="de-DE" sz="1800" dirty="0"/>
              <a:t>ausgewählte Nicht-Regierungsorganisationen</a:t>
            </a:r>
          </a:p>
          <a:p>
            <a:r>
              <a:rPr lang="de-DE" sz="1800" dirty="0"/>
              <a:t>Auslandsvertretungen Deutschlands</a:t>
            </a:r>
          </a:p>
          <a:p>
            <a:r>
              <a:rPr lang="de-DE" sz="1800" dirty="0"/>
              <a:t>Deutsche Geisteswissenschaftliche Institute</a:t>
            </a:r>
          </a:p>
          <a:p>
            <a:r>
              <a:rPr lang="de-DE" sz="1800" dirty="0"/>
              <a:t>Goethe-Institute</a:t>
            </a:r>
          </a:p>
          <a:p>
            <a:r>
              <a:rPr lang="de-DE" sz="1800" dirty="0"/>
              <a:t>Deutsches Archäologisches Institut</a:t>
            </a:r>
          </a:p>
          <a:p>
            <a:r>
              <a:rPr lang="de-DE" sz="1800" dirty="0"/>
              <a:t>Deutsche Auslandsschulen (DAS)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/>
          <a:p>
            <a:r>
              <a:rPr lang="de-DE" dirty="0"/>
              <a:t>1. Das PROMOS Stipendienprogramm – Was wird gefördert?</a:t>
            </a:r>
          </a:p>
        </p:txBody>
      </p:sp>
    </p:spTree>
    <p:extLst>
      <p:ext uri="{BB962C8B-B14F-4D97-AF65-F5344CB8AC3E}">
        <p14:creationId xmlns:p14="http://schemas.microsoft.com/office/powerpoint/2010/main" val="273703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786095"/>
            <a:ext cx="9478973" cy="2724945"/>
          </a:xfrm>
        </p:spPr>
        <p:txBody>
          <a:bodyPr/>
          <a:lstStyle/>
          <a:p>
            <a:pPr algn="just"/>
            <a:r>
              <a:rPr lang="de-DE" altLang="de-DE" sz="1800" dirty="0"/>
              <a:t>Immatrikulation an der Universität zu Köln</a:t>
            </a:r>
          </a:p>
          <a:p>
            <a:pPr algn="just"/>
            <a:r>
              <a:rPr lang="de-DE" altLang="de-DE" sz="1800" dirty="0"/>
              <a:t>Sehr gute akademische Leistungen</a:t>
            </a:r>
          </a:p>
          <a:p>
            <a:pPr algn="just"/>
            <a:r>
              <a:rPr lang="de-DE" altLang="de-DE" sz="1800" dirty="0"/>
              <a:t>Deutsche/r oder internationale/r Studierende/r, mit dem Ziel einen Bachelor-, Master-, oder Staatsexamensstudiengang an der Universität zu Köln abzuschließen</a:t>
            </a:r>
          </a:p>
          <a:p>
            <a:pPr algn="just"/>
            <a:r>
              <a:rPr lang="de-DE" altLang="de-DE" sz="1800" dirty="0"/>
              <a:t>Für Studierende ohne deutsche Staatsangehörigkeit sind Aufenthalte im Heimatland ausgeschlossen. Als Heimatland gilt das Land, in dem die Studierenden seit mindestens fünf Jahren ihren Lebensmittelpunkt haben.</a:t>
            </a:r>
          </a:p>
          <a:p>
            <a:endParaRPr lang="de-DE" altLang="de-DE" sz="1800" dirty="0"/>
          </a:p>
          <a:p>
            <a:endParaRPr lang="de-DE" altLang="de-DE" sz="1800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Bewerbungsvoraussetzungen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78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583" y="1533546"/>
            <a:ext cx="10954833" cy="4167393"/>
          </a:xfrm>
        </p:spPr>
        <p:txBody>
          <a:bodyPr/>
          <a:lstStyle/>
          <a:p>
            <a:r>
              <a:rPr lang="de-DE" altLang="de-DE" sz="1800" dirty="0"/>
              <a:t>Akademische Leistungen</a:t>
            </a:r>
          </a:p>
          <a:p>
            <a:r>
              <a:rPr lang="de-DE" altLang="de-DE" sz="1800" dirty="0"/>
              <a:t>Qualität/Sinnhaftigkeit des Auslandsprojekts</a:t>
            </a:r>
          </a:p>
          <a:p>
            <a:r>
              <a:rPr lang="de-DE" altLang="de-DE" sz="1800" dirty="0"/>
              <a:t>Gute Sprachkenntnisse des Ziellandes bzw. der Arbeitssprache</a:t>
            </a:r>
          </a:p>
          <a:p>
            <a:pPr>
              <a:defRPr/>
            </a:pPr>
            <a:r>
              <a:rPr lang="de-DE" altLang="de-DE" sz="1800" dirty="0"/>
              <a:t>Nachweis oder Zusage über einen Studienplatz/Praktikumsplatz/Fachkurs oder eine Zusage zur Betreuung der Abschlussarbeit</a:t>
            </a:r>
          </a:p>
          <a:p>
            <a:pPr>
              <a:defRPr/>
            </a:pPr>
            <a:r>
              <a:rPr lang="de-DE" altLang="de-DE" sz="1800" dirty="0"/>
              <a:t>Extracurriculares Engagement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Auswahlkriterien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89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583" y="1316421"/>
            <a:ext cx="10954833" cy="4780168"/>
          </a:xfrm>
        </p:spPr>
        <p:txBody>
          <a:bodyPr/>
          <a:lstStyle/>
          <a:p>
            <a:r>
              <a:rPr lang="de-DE" sz="1800" dirty="0"/>
              <a:t>PROMOS-Online-Bewerbungsformular</a:t>
            </a:r>
          </a:p>
          <a:p>
            <a:r>
              <a:rPr lang="de-DE" sz="1800" dirty="0"/>
              <a:t>PROMOS Checkliste</a:t>
            </a:r>
          </a:p>
          <a:p>
            <a:r>
              <a:rPr lang="de-DE" sz="1800" dirty="0"/>
              <a:t>Vorhabensbeschreibung (max. 3 Seiten)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Aufstellung der Leistungsnachweise (KLIPS </a:t>
            </a:r>
            <a:r>
              <a:rPr lang="de-DE" sz="1800" dirty="0" err="1"/>
              <a:t>Transcript</a:t>
            </a:r>
            <a:r>
              <a:rPr lang="de-DE" sz="1800" dirty="0"/>
              <a:t> of Records)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Lebenslauf 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Aktueller Sprachnachweis des Ziellandes 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Zusage über Studienplatz/Praktikum/Fachkurs/Betreuung der Abschlussarbeit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Immatrikulationsnachweis der Universität zu Köln</a:t>
            </a:r>
          </a:p>
          <a:p>
            <a:pPr>
              <a:lnSpc>
                <a:spcPct val="80000"/>
              </a:lnSpc>
              <a:defRPr/>
            </a:pPr>
            <a:r>
              <a:rPr lang="de-DE" sz="1800" u="sng" dirty="0"/>
              <a:t>Ein</a:t>
            </a:r>
            <a:r>
              <a:rPr lang="de-DE" sz="1800" dirty="0"/>
              <a:t> Hochschullehrer*innengutachten (nicht bei Praktika)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Bei Abschlussarbeiten: Zeitplan zur Durchführung des Auslandsvorhabens &amp;</a:t>
            </a:r>
            <a:br>
              <a:rPr lang="de-DE" sz="1800" dirty="0"/>
            </a:br>
            <a:r>
              <a:rPr lang="de-DE" sz="1800" dirty="0"/>
              <a:t>Bestätigung über die Vergabe der Abschlussarbeit an der Uni Köln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Formular Praktikum/Fachkurs</a:t>
            </a:r>
          </a:p>
          <a:p>
            <a:pPr>
              <a:lnSpc>
                <a:spcPct val="80000"/>
              </a:lnSpc>
              <a:defRPr/>
            </a:pPr>
            <a:r>
              <a:rPr lang="de-DE" sz="1800" dirty="0"/>
              <a:t>ggf. Zeugnisse (außercurriculares Engagement, Praktika, Ehrenamt)</a:t>
            </a:r>
          </a:p>
          <a:p>
            <a:pPr>
              <a:lnSpc>
                <a:spcPct val="90000"/>
              </a:lnSpc>
              <a:defRPr/>
            </a:pPr>
            <a:endParaRPr lang="en-GB" sz="1800" dirty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376760"/>
            <a:ext cx="10954833" cy="939661"/>
          </a:xfrm>
        </p:spPr>
        <p:txBody>
          <a:bodyPr/>
          <a:lstStyle/>
          <a:p>
            <a:r>
              <a:rPr lang="de-DE" dirty="0"/>
              <a:t>4. Bewerbungsunterlagen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48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B208F5-7A8D-4CCE-AB01-EB01A32E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376760"/>
            <a:ext cx="10954833" cy="1215630"/>
          </a:xfrm>
        </p:spPr>
        <p:txBody>
          <a:bodyPr/>
          <a:lstStyle/>
          <a:p>
            <a:r>
              <a:rPr lang="de-DE" dirty="0"/>
              <a:t>Sprachkenntnisse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FCA29C-DDBE-4F40-8A3B-6BD163D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International Office / Abteilung 93 / Alexandra Allen und Helen van Ravenstein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31D763-F177-4455-8C86-D8BE13A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9393901C-F870-4016-B207-7282703F0177}"/>
              </a:ext>
            </a:extLst>
          </p:cNvPr>
          <p:cNvSpPr txBox="1">
            <a:spLocks/>
          </p:cNvSpPr>
          <p:nvPr/>
        </p:nvSpPr>
        <p:spPr>
          <a:xfrm>
            <a:off x="337961" y="1263883"/>
            <a:ext cx="10954833" cy="4788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1pPr>
            <a:lvl2pPr marL="446400" indent="-228600" algn="l" defTabSz="73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2pPr>
            <a:lvl3pPr marL="675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3pPr>
            <a:lvl4pPr marL="88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4pPr>
            <a:lvl5pPr marL="1121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1800" dirty="0"/>
              <a:t>Der Nachweis Ihrer Sprachkenntnisse darf nicht älter als 2 Jahre sein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Abiturzeugnisse gelten nicht als Sprachnachweis (Ausnahme: Bilinguales Abitur)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Sprachnachweise müssen auch von Studierenden der Fremdsprachen eingereicht werden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Auch für Auslandsprojekte, deren Arbeitssprache Deutsch ist, sind Sprachnachweise einzureichen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Kostenlose Sprachtests für Englisch und Spanisch werden vom Sprachlabor der Philosophischen Fakultät angeboten. </a:t>
            </a:r>
            <a:br>
              <a:rPr lang="de-DE" altLang="de-DE" sz="1800" dirty="0"/>
            </a:br>
            <a:r>
              <a:rPr lang="de-DE" altLang="de-DE" sz="1800" u="sng" dirty="0"/>
              <a:t>Achtung: </a:t>
            </a:r>
            <a:r>
              <a:rPr lang="de-DE" altLang="de-DE" sz="1800" dirty="0"/>
              <a:t>Wartezeiten zum Testtermin bis zu 8 Wochen!</a:t>
            </a:r>
          </a:p>
          <a:p>
            <a:pPr>
              <a:lnSpc>
                <a:spcPct val="90000"/>
              </a:lnSpc>
            </a:pPr>
            <a:r>
              <a:rPr lang="de-DE" altLang="de-DE" sz="1800" dirty="0"/>
              <a:t>Der Sprachnachweis kann max. bis zum 29.05.2024 nachgereicht werden, spätere Einreichungen können für Ihre Bewerbung nicht berücksichtigt werden. </a:t>
            </a:r>
            <a:br>
              <a:rPr lang="de-DE" altLang="de-DE" sz="1800" dirty="0"/>
            </a:br>
            <a:br>
              <a:rPr lang="de-DE" altLang="de-DE" sz="1800" dirty="0"/>
            </a:br>
            <a:r>
              <a:rPr lang="en-GB" altLang="de-DE" sz="1600" dirty="0">
                <a:hlinkClick r:id="rId2"/>
              </a:rPr>
              <a:t>https://sprachlabor.phil-fak.uni-koeln.de/service-fuer-studierende/daad-sprachzeugnis/termine-und-testanmeldung</a:t>
            </a:r>
            <a:r>
              <a:rPr lang="en-GB" altLang="de-DE" sz="16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altLang="de-DE" sz="1800" dirty="0"/>
            </a:br>
            <a:endParaRPr lang="de-DE" altLang="de-DE" sz="1800" dirty="0"/>
          </a:p>
          <a:p>
            <a:pPr>
              <a:lnSpc>
                <a:spcPct val="90000"/>
              </a:lnSpc>
              <a:buNone/>
            </a:pPr>
            <a:endParaRPr lang="de-DE" alt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8" y="5011858"/>
            <a:ext cx="955510" cy="9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0000"/>
      </a:dk1>
      <a:lt1>
        <a:srgbClr val="FFFFFF"/>
      </a:lt1>
      <a:dk2>
        <a:srgbClr val="005176"/>
      </a:dk2>
      <a:lt2>
        <a:srgbClr val="005176"/>
      </a:lt2>
      <a:accent1>
        <a:srgbClr val="005176"/>
      </a:accent1>
      <a:accent2>
        <a:srgbClr val="00A1C0"/>
      </a:accent2>
      <a:accent3>
        <a:srgbClr val="00A1C0"/>
      </a:accent3>
      <a:accent4>
        <a:srgbClr val="E05A52"/>
      </a:accent4>
      <a:accent5>
        <a:srgbClr val="E05A52"/>
      </a:accent5>
      <a:accent6>
        <a:srgbClr val="E05A52"/>
      </a:accent6>
      <a:hlink>
        <a:srgbClr val="00A1C0"/>
      </a:hlink>
      <a:folHlink>
        <a:srgbClr val="E05A52"/>
      </a:folHlink>
    </a:clrScheme>
    <a:fontScheme name="UzK 2023">
      <a:majorFont>
        <a:latin typeface="Albert Sans"/>
        <a:ea typeface=""/>
        <a:cs typeface=""/>
      </a:majorFont>
      <a:minorFont>
        <a:latin typeface="Alber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K_PPT-Master_230201" id="{B5418ECA-8C0A-8F41-8796-9ECF9392E09D}" vid="{F9A25019-F941-2746-8D73-6550E2F118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1017</Words>
  <Application>Microsoft Office PowerPoint</Application>
  <PresentationFormat>Breitbild</PresentationFormat>
  <Paragraphs>132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Albert Sans</vt:lpstr>
      <vt:lpstr>Albert Sans SemiBold</vt:lpstr>
      <vt:lpstr>Office</vt:lpstr>
      <vt:lpstr>Das PROMOS-Stipendienprogramm 2024</vt:lpstr>
      <vt:lpstr>Inhalt</vt:lpstr>
      <vt:lpstr>1. Das PROMOS Stipendienprogramm?</vt:lpstr>
      <vt:lpstr>1. Das PROMOS Stipendienprogramm – Was wird gefördert?</vt:lpstr>
      <vt:lpstr>1. Das PROMOS Stipendienprogramm – Was wird gefördert?</vt:lpstr>
      <vt:lpstr>2. Bewerbungsvoraussetzungen</vt:lpstr>
      <vt:lpstr>3. Auswahlkriterien</vt:lpstr>
      <vt:lpstr>4. Bewerbungsunterlagen</vt:lpstr>
      <vt:lpstr>Sprachkenntnisse</vt:lpstr>
      <vt:lpstr>5. Stipendienhöhe</vt:lpstr>
      <vt:lpstr>6. Das Bewerbungsverfahren</vt:lpstr>
      <vt:lpstr>7. Hinweise</vt:lpstr>
      <vt:lpstr>8. Weitere Stipendien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Sophia Bernhöft</dc:creator>
  <cp:lastModifiedBy>Helen van Ravenstein</cp:lastModifiedBy>
  <cp:revision>121</cp:revision>
  <cp:lastPrinted>2023-10-16T14:46:16Z</cp:lastPrinted>
  <dcterms:created xsi:type="dcterms:W3CDTF">2023-01-31T13:16:58Z</dcterms:created>
  <dcterms:modified xsi:type="dcterms:W3CDTF">2024-04-16T13:22:16Z</dcterms:modified>
</cp:coreProperties>
</file>